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91" r:id="rId6"/>
    <p:sldId id="294" r:id="rId7"/>
    <p:sldId id="292" r:id="rId8"/>
    <p:sldId id="293" r:id="rId9"/>
    <p:sldId id="263" r:id="rId10"/>
    <p:sldId id="264" r:id="rId11"/>
    <p:sldId id="265" r:id="rId12"/>
    <p:sldId id="273" r:id="rId13"/>
    <p:sldId id="271" r:id="rId14"/>
    <p:sldId id="272" r:id="rId15"/>
    <p:sldId id="275" r:id="rId16"/>
    <p:sldId id="269" r:id="rId17"/>
    <p:sldId id="274" r:id="rId18"/>
    <p:sldId id="276" r:id="rId19"/>
    <p:sldId id="277" r:id="rId20"/>
    <p:sldId id="278" r:id="rId21"/>
    <p:sldId id="279" r:id="rId22"/>
    <p:sldId id="28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64" d="100"/>
          <a:sy n="64" d="100"/>
        </p:scale>
        <p:origin x="97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22159-31CC-4138-8405-B77E6C4EA2CE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1AEE0-1E4C-41DB-AF64-6A0ED87C9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6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supracondylar fracture</a:t>
            </a:r>
            <a:r>
              <a:rPr lang="en-US" baseline="0" dirty="0" smtClean="0"/>
              <a:t> is an injury to humerus just above the elbow. It is common in children 5-7 years of age. Such fractures are mainly caused by a fall on an outstretched elbow.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08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Common symptoms of supracondylar</a:t>
            </a:r>
            <a:r>
              <a:rPr lang="en-US" baseline="0" dirty="0" smtClean="0"/>
              <a:t> fracture are numbness in the hand, swelling around the elbow, inability to move the am and sudden intense pain in the elbow.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28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Supracondylar fractures can be diagnosed through X-ray</a:t>
            </a:r>
            <a:r>
              <a:rPr lang="en-US" baseline="0" dirty="0" smtClean="0"/>
              <a:t> imaging, CT scan, and Magnetic resonance imaging. The Gartland system is used to classify fractures.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54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Supracondylar fractures</a:t>
            </a:r>
            <a:r>
              <a:rPr lang="en-US" baseline="0" dirty="0" smtClean="0"/>
              <a:t> are classified into Type I, Type II, Type III and Type IV depending on their severity.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29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photo represents type I fracture.</a:t>
            </a:r>
            <a:r>
              <a:rPr lang="en-US" baseline="0" dirty="0" smtClean="0"/>
              <a:t> It shows undisplaced fracture.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79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Type II fracture showing angulated fracture with intact posterior cortex.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45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type III fracture showing complete displacement with no cortical contact.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9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82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Treatment is determined by the severity of the injury. Treatment methods include CRPP, and open reduction with internal fixation.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66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Complications associated with this type of fracture include malunion</a:t>
            </a:r>
            <a:r>
              <a:rPr lang="en-US" baseline="0" dirty="0" smtClean="0"/>
              <a:t>, gunstock deformity, </a:t>
            </a:r>
            <a:r>
              <a:rPr lang="en-US" baseline="0" dirty="0" err="1" smtClean="0"/>
              <a:t>cubitus</a:t>
            </a:r>
            <a:r>
              <a:rPr lang="en-US" baseline="0" dirty="0" smtClean="0"/>
              <a:t> valgus, </a:t>
            </a:r>
            <a:r>
              <a:rPr lang="en-US" baseline="0" dirty="0" err="1" smtClean="0"/>
              <a:t>recurvatum</a:t>
            </a:r>
            <a:r>
              <a:rPr lang="en-US" baseline="0" dirty="0" smtClean="0"/>
              <a:t>, and pin migration.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33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complications are Volkmann ischemic contracture, postoperative stiffness and vascular injury.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08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</a:t>
            </a:r>
            <a:r>
              <a:rPr lang="en-US" baseline="0" dirty="0" smtClean="0"/>
              <a:t> for your child to recover well, it will need to wear a splint for 3-6 weeks, visit the doctor regularly, wear loose-fitting shirts and do more exercises.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56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surgery be sure to take</a:t>
            </a:r>
            <a:r>
              <a:rPr lang="en-US" baseline="0" dirty="0" smtClean="0"/>
              <a:t> pain relievers like aspirin and Tylenol, remove pins after 3-4 weeks, and abstain from sport activities.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35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Musculoskeletal deficiencies </a:t>
            </a:r>
            <a:br>
              <a:rPr lang="en-US" dirty="0" smtClean="0"/>
            </a:br>
            <a:r>
              <a:rPr lang="en-US" dirty="0" smtClean="0"/>
              <a:t>student’s Name</a:t>
            </a:r>
            <a:br>
              <a:rPr lang="en-US" dirty="0" smtClean="0"/>
            </a:br>
            <a:r>
              <a:rPr lang="en-US" dirty="0" smtClean="0"/>
              <a:t>institutional affiliation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90C226"/>
                </a:solidFill>
              </a:rPr>
              <a:t>Supracondylar Fracture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36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Supracondylar Fracture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 supracondylar fracture is an injury to the humerus just above the elbow joint.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the most common type of elbow fracture in children under 7 years old.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Supracondylar fractures are very rare in adults.</a:t>
            </a:r>
          </a:p>
          <a:p>
            <a:pPr>
              <a:lnSpc>
                <a:spcPct val="150000"/>
              </a:lnSpc>
            </a:pPr>
            <a:r>
              <a:rPr lang="en-US" dirty="0"/>
              <a:t>They account for up to 60 percent of pediatric elbow </a:t>
            </a:r>
            <a:r>
              <a:rPr lang="en-US" dirty="0" smtClean="0"/>
              <a:t>fractures.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Supracondylar fractures are frequently caused by a fall on an outstretched elbow.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Complications of supracondylar fracture include injury to nerves and blood vessels.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554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Symptoms of supracondylar fracture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Swelling around the elbow.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Numbness in the hand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Inability to straighten or move the arm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Sudden intense pain in the forearm and elbow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30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720" y="-49618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222222"/>
                </a:solidFill>
                <a:latin typeface="Arial" panose="020B0604020202020204" pitchFamily="34" charset="0"/>
              </a:rPr>
              <a:t>Photograph showing a </a:t>
            </a: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supracondylar fracture in a young child</a:t>
            </a:r>
            <a:endParaRPr lang="en-US" sz="2400" dirty="0"/>
          </a:p>
        </p:txBody>
      </p:sp>
      <p:pic>
        <p:nvPicPr>
          <p:cNvPr id="2050" name="Picture 2" descr="Supracondylar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972" y="1344495"/>
            <a:ext cx="3921855" cy="434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0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provide first aid care for  supracondylar fracture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Applying cold ice cube that is wrapped inside a cloth specifically to the area that is fractured for some time more than ten minutes.</a:t>
            </a:r>
          </a:p>
          <a:p>
            <a:pPr>
              <a:lnSpc>
                <a:spcPct val="150000"/>
              </a:lnSpc>
            </a:pPr>
            <a:r>
              <a:rPr lang="en-US" dirty="0"/>
              <a:t>Immobilizing the specific area that is injured. For instance, in the case of supracondylar fracture it is advisable to make them remain still using a sling. The cuff sling is then placed in a fixed position to the collar through a sling to suspend the hand and prevent edema.</a:t>
            </a:r>
          </a:p>
          <a:p>
            <a:pPr>
              <a:lnSpc>
                <a:spcPct val="150000"/>
              </a:lnSpc>
            </a:pPr>
            <a:r>
              <a:rPr lang="en-US" dirty="0"/>
              <a:t>Applying shock absorbers to help them get into their original position to ensure that they have in their resting position by covering the place with a warm cloth.</a:t>
            </a:r>
          </a:p>
          <a:p>
            <a:pPr>
              <a:lnSpc>
                <a:spcPct val="150000"/>
              </a:lnSpc>
            </a:pPr>
            <a:r>
              <a:rPr lang="en-US" dirty="0"/>
              <a:t>In case the fracture has bleeding, it is recommended to cease any bleeding by elevating and applying pressure to the fractured area using a bandage with a piece of cloth that I clean.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158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steps </a:t>
            </a:r>
            <a:r>
              <a:rPr lang="en-US" dirty="0"/>
              <a:t>to </a:t>
            </a:r>
            <a:r>
              <a:rPr lang="en-US" dirty="0" smtClean="0"/>
              <a:t>providing first-aid for a supracondylar fracture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Stop any bleeding</a:t>
            </a:r>
          </a:p>
          <a:p>
            <a:pPr>
              <a:lnSpc>
                <a:spcPct val="150000"/>
              </a:lnSpc>
            </a:pPr>
            <a:r>
              <a:rPr lang="en-US" dirty="0"/>
              <a:t>Immobilize the injured area using a sling or splint</a:t>
            </a:r>
          </a:p>
          <a:p>
            <a:pPr>
              <a:lnSpc>
                <a:spcPct val="150000"/>
              </a:lnSpc>
            </a:pPr>
            <a:r>
              <a:rPr lang="en-US" dirty="0"/>
              <a:t>Apply cold to the area like an ice pack </a:t>
            </a:r>
          </a:p>
          <a:p>
            <a:pPr>
              <a:lnSpc>
                <a:spcPct val="150000"/>
              </a:lnSpc>
            </a:pPr>
            <a:r>
              <a:rPr lang="en-US" dirty="0"/>
              <a:t>Treat them for a shock: make them comfortable position, make them rest.</a:t>
            </a:r>
          </a:p>
          <a:p>
            <a:pPr>
              <a:lnSpc>
                <a:spcPct val="150000"/>
              </a:lnSpc>
            </a:pPr>
            <a:r>
              <a:rPr lang="en-US" dirty="0"/>
              <a:t>Get professional help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133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create an emergency splint after </a:t>
            </a:r>
            <a:br>
              <a:rPr lang="en-US" dirty="0"/>
            </a:br>
            <a:r>
              <a:rPr lang="en-US" dirty="0"/>
              <a:t>supracondylar fractures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Do not move the injured child (patient)</a:t>
            </a:r>
          </a:p>
          <a:p>
            <a:pPr>
              <a:lnSpc>
                <a:spcPct val="150000"/>
              </a:lnSpc>
            </a:pPr>
            <a:r>
              <a:rPr lang="en-US" dirty="0"/>
              <a:t>Assess the injury</a:t>
            </a:r>
          </a:p>
          <a:p>
            <a:pPr>
              <a:lnSpc>
                <a:spcPct val="150000"/>
              </a:lnSpc>
            </a:pPr>
            <a:r>
              <a:rPr lang="en-US" dirty="0"/>
              <a:t>Straightening</a:t>
            </a:r>
          </a:p>
          <a:p>
            <a:pPr>
              <a:lnSpc>
                <a:spcPct val="150000"/>
              </a:lnSpc>
            </a:pPr>
            <a:r>
              <a:rPr lang="en-US" dirty="0"/>
              <a:t>Immobilize both the bone above and below the joint</a:t>
            </a:r>
          </a:p>
          <a:p>
            <a:pPr>
              <a:lnSpc>
                <a:spcPct val="150000"/>
              </a:lnSpc>
            </a:pPr>
            <a:r>
              <a:rPr lang="en-US" dirty="0"/>
              <a:t>Place the splint </a:t>
            </a:r>
          </a:p>
          <a:p>
            <a:pPr>
              <a:lnSpc>
                <a:spcPct val="150000"/>
              </a:lnSpc>
            </a:pPr>
            <a:r>
              <a:rPr lang="en-US" dirty="0"/>
              <a:t>Check any sensation and pulse below the splint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03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splint a supracondylar fractures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Splints can be made from basic materials or can be ready-made.</a:t>
            </a:r>
          </a:p>
          <a:p>
            <a:pPr>
              <a:lnSpc>
                <a:spcPct val="150000"/>
              </a:lnSpc>
            </a:pPr>
            <a:r>
              <a:rPr lang="en-US" dirty="0"/>
              <a:t>Splinting should be done for all types of fractures before the person is moved to minimize further injury.</a:t>
            </a:r>
          </a:p>
          <a:p>
            <a:pPr>
              <a:lnSpc>
                <a:spcPct val="150000"/>
              </a:lnSpc>
            </a:pPr>
            <a:r>
              <a:rPr lang="en-US" dirty="0"/>
              <a:t>In case of a severe fracture the elbow should be straightened by the doctor if pulses are impaired prior to splinting.</a:t>
            </a:r>
          </a:p>
          <a:p>
            <a:pPr>
              <a:lnSpc>
                <a:spcPct val="150000"/>
              </a:lnSpc>
            </a:pPr>
            <a:r>
              <a:rPr lang="en-US" dirty="0"/>
              <a:t>A basic rule of splinting should apply. The rule states that the joint above and below the broken bone should be immobilized to protect the fractured area.</a:t>
            </a:r>
          </a:p>
          <a:p>
            <a:pPr>
              <a:lnSpc>
                <a:spcPct val="150000"/>
              </a:lnSpc>
            </a:pPr>
            <a:r>
              <a:rPr lang="en-US" dirty="0"/>
              <a:t>Sensation and pulses should be checked below the splint once every hour.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280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Risk factors for supracondylar fractures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Supracondylar fractures are most common to children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They are more common to boys than girls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injury is more likely to occur during summer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They require surgery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559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Diagnosing supracondylar fractures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Supracondylar fractures can be diagnosed using X-ray imaging.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 computed tomography (CT scan) is also used to give a 3D image of the affected area.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Magnetic resonance imaging (MRI) is used to show more details if the fracture is small.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doctor uses X-rays to determine where the fracture has occurred and to distinguish supracondylar fractures from any other type of fractures.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doctor then classifies the type of fracture using the Gartland system.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 case of an extension fracture, the humerus has been pushed backward from the elbow joint.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 case of a flexion injury, it means that the injury has been caused by a rotation of the elbow.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19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of supracondylar fractures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US" dirty="0" smtClean="0"/>
              <a:t>Type 1: represents non-displaced fractures</a:t>
            </a:r>
          </a:p>
          <a:p>
            <a:pPr algn="just">
              <a:lnSpc>
                <a:spcPct val="200000"/>
              </a:lnSpc>
            </a:pPr>
            <a:r>
              <a:rPr lang="en-US" dirty="0" smtClean="0"/>
              <a:t>Type II: angulated with intact posterior context</a:t>
            </a:r>
          </a:p>
          <a:p>
            <a:pPr algn="just">
              <a:lnSpc>
                <a:spcPct val="200000"/>
              </a:lnSpc>
            </a:pPr>
            <a:r>
              <a:rPr lang="en-US" dirty="0" smtClean="0"/>
              <a:t>Type III: complete displacement but have lateral contact. Humerus severely displaced.</a:t>
            </a:r>
          </a:p>
          <a:p>
            <a:pPr algn="just">
              <a:lnSpc>
                <a:spcPct val="200000"/>
              </a:lnSpc>
            </a:pPr>
            <a:r>
              <a:rPr lang="en-US" dirty="0" smtClean="0"/>
              <a:t>Type IV: periostial disruption with in both extension and flexion. Humerus severely displaced.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87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 I fracture</a:t>
            </a:r>
            <a:endParaRPr lang="en-US" dirty="0"/>
          </a:p>
        </p:txBody>
      </p:sp>
      <p:pic>
        <p:nvPicPr>
          <p:cNvPr id="5122" name="Picture 2" descr="Fracture-Supracondylar-ED_Section-2_Table-1_GARTLAND-FRACTURE-T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231" y="1448972"/>
            <a:ext cx="4051495" cy="40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936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 II fracture</a:t>
            </a:r>
            <a:endParaRPr lang="en-US" dirty="0"/>
          </a:p>
        </p:txBody>
      </p:sp>
      <p:pic>
        <p:nvPicPr>
          <p:cNvPr id="3074" name="Picture 2" descr="Fracture-Supracondylar-ED_Section-2-_Table-1_GARTLAND-FRACTURE-T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043" y="2110154"/>
            <a:ext cx="3629465" cy="341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42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 III fracture</a:t>
            </a:r>
            <a:endParaRPr lang="en-US" dirty="0"/>
          </a:p>
        </p:txBody>
      </p:sp>
      <p:pic>
        <p:nvPicPr>
          <p:cNvPr id="4098" name="Picture 2" descr="Fracture-Supracondylar-ED_Section-2_Table-1_GARTLAND-FRACTURE-T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27" y="2152357"/>
            <a:ext cx="3207434" cy="337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274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Gartland type II with coronal plane deformity</a:t>
            </a:r>
            <a:br>
              <a:rPr lang="en-US" b="1" dirty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44711" y="2034862"/>
            <a:ext cx="3567448" cy="383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66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Treatment depends on the type and severity of the injury. Treatment methods include: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Closed reduction and percutaneous pinning (CRPP) is used to treat type II and III supracondylar fractures, and flexion type.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Type IV is treated mostly with CRPP or open reduction if needed.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CRPP involves not only resetting the bones but also inserting pins through the skin to rejoin the fractured parts of the bone.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Open reduction with internal fixation is applied when the displacement is very severe or there is damage to blood vessels or nerves.</a:t>
            </a:r>
          </a:p>
        </p:txBody>
      </p:sp>
    </p:spTree>
    <p:extLst>
      <p:ext uri="{BB962C8B-B14F-4D97-AF65-F5344CB8AC3E}">
        <p14:creationId xmlns:p14="http://schemas.microsoft.com/office/powerpoint/2010/main" val="3684176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Potential complications </a:t>
            </a:r>
            <a:r>
              <a:rPr lang="en-US" dirty="0"/>
              <a:t>associated </a:t>
            </a:r>
            <a:r>
              <a:rPr lang="en-US" dirty="0" smtClean="0"/>
              <a:t>with supracondylar </a:t>
            </a:r>
            <a:r>
              <a:rPr lang="en-US" dirty="0"/>
              <a:t>fractures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Gartland type II injuries are rarely associated with neurovascular problems. It may however, result in malunion or gunstock deformity.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Gartland type III injuries have the highest risk of neurovascular injury.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Cubitus valgus which is caused by fracture malunion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Recurvatum complications associated with non-operative treatment of Type II and Type III fractures.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Pin migration which is the most common complication.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11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Volkmann ischemic contracture. This is a rare but dreaded complication which may result from elbow hyper flexion casting.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Postoperative stiffness complication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Vascular injury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869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photograph shows someone suffering from supracondylar fracture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9552" y="2033516"/>
            <a:ext cx="4653887" cy="314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1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Precautions to be taken for proper recovery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The child will need to wear a splint for three to six weeks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splint helps to elevate the injured elbow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Visit the doctor regularly to make sure the fractured bone is rejoining properly.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doctor may recommend for exercises to improve the elbow range of motion as healing continues.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Wear loose-fitting shirts and let the sleeve on the cast side hang free.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51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Assessing the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Some pain is likely to be felt after the pins and cast are in place. Pain relievers such as ibuprofen, Tylenol and aspirin may be helpful for relieving the pain.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Pins should be removed by the doctor 3-4 weeks after surgery. There is no need for anesthesia.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Total recovery time varies but typically if pins were used, recovery time ranges from six to seven weeks.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child may return to school within 3-4 days after surgery but they should abstain from playing and other sports.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38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</a:t>
            </a:r>
            <a:r>
              <a:rPr lang="en-US" dirty="0" smtClean="0"/>
              <a:t>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Labelle</a:t>
            </a:r>
            <a:r>
              <a:rPr lang="en-US" dirty="0"/>
              <a:t>, H., </a:t>
            </a:r>
            <a:r>
              <a:rPr lang="en-US" dirty="0" err="1"/>
              <a:t>Bunnell</a:t>
            </a:r>
            <a:r>
              <a:rPr lang="en-US" dirty="0"/>
              <a:t>, W. P., </a:t>
            </a:r>
            <a:r>
              <a:rPr lang="en-US" dirty="0" err="1"/>
              <a:t>Duhaime</a:t>
            </a:r>
            <a:r>
              <a:rPr lang="en-US" dirty="0"/>
              <a:t>, M., &amp; </a:t>
            </a:r>
            <a:r>
              <a:rPr lang="en-US" dirty="0" err="1"/>
              <a:t>Poitras</a:t>
            </a:r>
            <a:r>
              <a:rPr lang="en-US" dirty="0"/>
              <a:t>, B. (1982). Cubitus </a:t>
            </a:r>
            <a:r>
              <a:rPr lang="en-US" dirty="0" err="1"/>
              <a:t>varus</a:t>
            </a:r>
            <a:r>
              <a:rPr lang="en-US" dirty="0"/>
              <a:t> deformity following supracondylar fractures of the humerus in children. Journal of pediatric orthopedics, 2(5), 539-546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Otsuka, N. Y., &amp; Kasser, J. R. (1997). Supracondylar fractures of the humerus in children. JAAOS-Journal of the American Academy of </a:t>
            </a:r>
            <a:r>
              <a:rPr lang="en-US" dirty="0" smtClean="0"/>
              <a:t>Orthopedic </a:t>
            </a:r>
            <a:r>
              <a:rPr lang="en-US" dirty="0"/>
              <a:t>Surgeons, 5(1), 19-26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Pirone, A. M., Graham, H. K., &amp; Krajbich, J. I. (1988). Management of displaced extension-type supracondylar fractures of the humerus in children. The Journal of bone and joint surgery. American volume, 70(5), 641-650.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2180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1172</TotalTime>
  <Words>1462</Words>
  <Application>Microsoft Office PowerPoint</Application>
  <PresentationFormat>Widescreen</PresentationFormat>
  <Paragraphs>118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Trebuchet MS</vt:lpstr>
      <vt:lpstr>Wingdings 3</vt:lpstr>
      <vt:lpstr>Facet</vt:lpstr>
      <vt:lpstr>Musculoskeletal deficiencies  student’s Name institutional affiliation </vt:lpstr>
      <vt:lpstr>Supracondylar Fracture</vt:lpstr>
      <vt:lpstr>Symptoms of supracondylar fracture</vt:lpstr>
      <vt:lpstr>Photograph showing a supracondylar fracture in a young child</vt:lpstr>
      <vt:lpstr>How to provide first aid care for  supracondylar fracture </vt:lpstr>
      <vt:lpstr>steps to providing first-aid for a supracondylar fracture </vt:lpstr>
      <vt:lpstr>How to create an emergency splint after  supracondylar fractures </vt:lpstr>
      <vt:lpstr>How to splint a supracondylar fractures </vt:lpstr>
      <vt:lpstr>Risk factors for supracondylar fractures</vt:lpstr>
      <vt:lpstr>Diagnosing supracondylar fractures</vt:lpstr>
      <vt:lpstr>Classification of supracondylar fractures </vt:lpstr>
      <vt:lpstr>Type I fracture</vt:lpstr>
      <vt:lpstr>Type II fracture</vt:lpstr>
      <vt:lpstr>Type III fracture</vt:lpstr>
      <vt:lpstr>Gartland type II with coronal plane deformity </vt:lpstr>
      <vt:lpstr>Treatment </vt:lpstr>
      <vt:lpstr>Potential complications associated with supracondylar fractures  </vt:lpstr>
      <vt:lpstr>Conti…</vt:lpstr>
      <vt:lpstr>The photograph shows someone suffering from supracondylar fracture</vt:lpstr>
      <vt:lpstr>Precautions to be taken for proper recovery </vt:lpstr>
      <vt:lpstr>Assessing the patient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Muscoskeletal deficiencies  student’s Name institutional affiliation</dc:title>
  <dc:creator>HENRY</dc:creator>
  <cp:lastModifiedBy>HENRY</cp:lastModifiedBy>
  <cp:revision>53</cp:revision>
  <dcterms:created xsi:type="dcterms:W3CDTF">2019-06-05T12:10:39Z</dcterms:created>
  <dcterms:modified xsi:type="dcterms:W3CDTF">2019-06-06T18:52:41Z</dcterms:modified>
</cp:coreProperties>
</file>